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5" r:id="rId6"/>
    <p:sldId id="260" r:id="rId7"/>
    <p:sldId id="261" r:id="rId8"/>
    <p:sldId id="266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78988" autoAdjust="0"/>
  </p:normalViewPr>
  <p:slideViewPr>
    <p:cSldViewPr snapToGrid="0">
      <p:cViewPr varScale="1">
        <p:scale>
          <a:sx n="54" d="100"/>
          <a:sy n="54" d="100"/>
        </p:scale>
        <p:origin x="13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597005-10E4-458E-B7F7-07356109CEFF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031A63-F96B-45AB-ADC7-906AC16028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4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my presentation of the Bees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1A63-F96B-45AB-ADC7-906AC160282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47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was tasked with gathering 1000 images of carpenter bees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Gather about 1500 because I knew I would have to remove duplicates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used python web scraping to collect the images.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python script searched Google and automatically downloaded image then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went to download the next image.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script was done using the Chrome drive in the selenium package.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Saved lots of time rather then downloading the images manually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Was the most interesting part of the project because we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used python to automatically download images straight from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1A63-F96B-45AB-ADC7-906AC160282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9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Throughout the process of web scraping, the script downloaded duplicate images.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ran another script to detect then remove duplicates. It removed 375 duplicates.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After, went in and manually removed images that I thought were unfit.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Such as cartoons, unclear images, or images that didn’t contain a bee.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1A63-F96B-45AB-ADC7-906AC160282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6375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Next, I labeled the data using </a:t>
            </a:r>
            <a:r>
              <a:rPr lang="en-US" dirty="0" err="1"/>
              <a:t>labelbox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 to manually look at each of the image and find and label the bees in each of the 1000 images.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Took a lot of time because I had to identifying the bee then box it for each and every image.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took about 7 hours. Just to label the data.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1A63-F96B-45AB-ADC7-906AC160282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0319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Each of us were in charge of gather, cleaning, and labeling one type of bee.</a:t>
            </a:r>
          </a:p>
          <a:p>
            <a:r>
              <a:rPr lang="en-US" dirty="0"/>
              <a:t>I focused on gathering carpenter bee images, </a:t>
            </a:r>
          </a:p>
          <a:p>
            <a:r>
              <a:rPr lang="en-US" dirty="0"/>
              <a:t>Haleigh focused on gathering honeybee images,</a:t>
            </a:r>
          </a:p>
          <a:p>
            <a:r>
              <a:rPr lang="en-US" dirty="0"/>
              <a:t>And Hannah focused on gathering bumble bee images.</a:t>
            </a:r>
          </a:p>
          <a:p>
            <a:r>
              <a:rPr lang="en-US" dirty="0"/>
              <a:t>Once we were done we combined the data.</a:t>
            </a:r>
          </a:p>
          <a:p>
            <a:r>
              <a:rPr lang="en-US" dirty="0"/>
              <a:t>Explaining how we merged the data. </a:t>
            </a:r>
          </a:p>
          <a:p>
            <a:r>
              <a:rPr lang="en-US" dirty="0"/>
              <a:t>We each had </a:t>
            </a:r>
            <a:r>
              <a:rPr lang="en-US" dirty="0" err="1"/>
              <a:t>json</a:t>
            </a:r>
            <a:r>
              <a:rPr lang="en-US" dirty="0"/>
              <a:t> structures containing our data, and we combined each structure into a single csv file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1A63-F96B-45AB-ADC7-906AC160282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9873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train the </a:t>
            </a:r>
            <a:r>
              <a:rPr lang="en-US" dirty="0" err="1"/>
              <a:t>Neral</a:t>
            </a:r>
            <a:r>
              <a:rPr lang="en-US" dirty="0"/>
              <a:t> Network model we split the data into 80% training data and 20% test data.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trained the model using Google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Training the model actually took awhile but it would ran by itself, I just had to check on it every once in a while.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Initially I trained 200 epochs, but it wasn’t enough so I bumped it up to 500.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also started training a model with 600 epoch with large weights, but I decided to scrap it because it was taking way too long.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part was the Most challenging of the project.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Because we had to get the boxes from </a:t>
            </a:r>
            <a:r>
              <a:rPr lang="en-US" dirty="0" err="1"/>
              <a:t>labelbox</a:t>
            </a:r>
            <a:r>
              <a:rPr lang="en-US" dirty="0"/>
              <a:t> and converting them to a way </a:t>
            </a:r>
            <a:r>
              <a:rPr lang="en-US" dirty="0" err="1"/>
              <a:t>colab</a:t>
            </a:r>
            <a:r>
              <a:rPr lang="en-US" dirty="0"/>
              <a:t> could read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coordinates of the boxes were in a </a:t>
            </a:r>
            <a:r>
              <a:rPr lang="en-US" dirty="0" err="1"/>
              <a:t>json</a:t>
            </a:r>
            <a:r>
              <a:rPr lang="en-US" dirty="0"/>
              <a:t> structure.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Had to parse out the coordinates, and convert them into coordinates </a:t>
            </a:r>
            <a:r>
              <a:rPr lang="en-US" dirty="0" err="1"/>
              <a:t>colab</a:t>
            </a:r>
            <a:r>
              <a:rPr lang="en-US" dirty="0"/>
              <a:t> could read.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Then we put the adjusted coordinates into a text file and uploaded it to </a:t>
            </a:r>
            <a:r>
              <a:rPr lang="en-US" dirty="0" err="1"/>
              <a:t>Colab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1A63-F96B-45AB-ADC7-906AC160282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8137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the losses of the model.</a:t>
            </a:r>
          </a:p>
          <a:p>
            <a:r>
              <a:rPr lang="en-US" dirty="0"/>
              <a:t>The training loss is decreasing meaning the model is improving.</a:t>
            </a:r>
          </a:p>
          <a:p>
            <a:r>
              <a:rPr lang="en-US" dirty="0"/>
              <a:t>Starts to </a:t>
            </a:r>
            <a:r>
              <a:rPr lang="en-US" dirty="0" err="1"/>
              <a:t>kinda</a:t>
            </a:r>
            <a:r>
              <a:rPr lang="en-US" dirty="0"/>
              <a:t> level off at about 400 epochs.</a:t>
            </a:r>
          </a:p>
          <a:p>
            <a:r>
              <a:rPr lang="en-US" dirty="0"/>
              <a:t>The validation loss decreased rapidly, it levels off at around 300 epochs, then starts to increase.</a:t>
            </a:r>
          </a:p>
          <a:p>
            <a:r>
              <a:rPr lang="en-US" dirty="0"/>
              <a:t>If the training loss is decreasing or flatting out, while the validation is increasing.</a:t>
            </a:r>
          </a:p>
          <a:p>
            <a:r>
              <a:rPr lang="en-US" dirty="0"/>
              <a:t>This means the model is overfitting to the training data.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1A63-F96B-45AB-ADC7-906AC160282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5216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Looking at the confusion matrix tells us some interesting things.</a:t>
            </a:r>
          </a:p>
          <a:p>
            <a:r>
              <a:rPr lang="en-US" dirty="0"/>
              <a:t>Honeybee and bumblebee high true positive.</a:t>
            </a:r>
          </a:p>
          <a:p>
            <a:r>
              <a:rPr lang="en-US" dirty="0"/>
              <a:t>Meaning the model predicted the bee type and it was the correct bee 90% of the time.</a:t>
            </a:r>
          </a:p>
          <a:p>
            <a:r>
              <a:rPr lang="en-US" dirty="0"/>
              <a:t>Carpenter Bee had a high false positive.</a:t>
            </a:r>
          </a:p>
          <a:p>
            <a:r>
              <a:rPr lang="en-US" dirty="0"/>
              <a:t>Meaning the model predicted a carpenter bee but was actually just the background.</a:t>
            </a:r>
          </a:p>
          <a:p>
            <a:r>
              <a:rPr lang="en-US" dirty="0"/>
              <a:t>Since I was in charge of gather carpenter bee data I could tell you most likely why this happened.</a:t>
            </a:r>
          </a:p>
          <a:p>
            <a:r>
              <a:rPr lang="en-US" dirty="0"/>
              <a:t>The data I gathered had lots of different types of carpenter bees.</a:t>
            </a:r>
          </a:p>
          <a:p>
            <a:r>
              <a:rPr lang="en-US" dirty="0"/>
              <a:t>Some were the typical black, some were all yellow, some were blue, some were even purple.</a:t>
            </a:r>
          </a:p>
          <a:p>
            <a:r>
              <a:rPr lang="en-US" dirty="0"/>
              <a:t>With multiple different colors this made it hard for model to distinguish between bee and background.</a:t>
            </a:r>
          </a:p>
          <a:p>
            <a:r>
              <a:rPr lang="en-US" dirty="0"/>
              <a:t>One thing that was interesting was the false negative for carpenter bees was not real high.</a:t>
            </a:r>
          </a:p>
          <a:p>
            <a:r>
              <a:rPr lang="en-US" dirty="0"/>
              <a:t>Meaning the model didn’t predict background to be a </a:t>
            </a:r>
            <a:r>
              <a:rPr lang="en-US" dirty="0" err="1"/>
              <a:t>carpenterbee</a:t>
            </a:r>
            <a:r>
              <a:rPr lang="en-US" dirty="0"/>
              <a:t>.</a:t>
            </a:r>
          </a:p>
          <a:p>
            <a:r>
              <a:rPr lang="en-US" dirty="0"/>
              <a:t>This tells us the model was more likely to say it detected a bee when it did not rather than not detect a bee at all.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1A63-F96B-45AB-ADC7-906AC160282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2455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we had finished the model we created a website with the model built in.</a:t>
            </a:r>
          </a:p>
          <a:p>
            <a:r>
              <a:rPr lang="en-US" dirty="0"/>
              <a:t>A user can upload an image of a bee into the website and the website will spit out a result.</a:t>
            </a:r>
          </a:p>
          <a:p>
            <a:r>
              <a:rPr lang="en-US" dirty="0"/>
              <a:t>Results are displayed directly in the website</a:t>
            </a:r>
          </a:p>
          <a:p>
            <a:r>
              <a:rPr lang="en-US" dirty="0"/>
              <a:t>Lets take a look at the website.</a:t>
            </a:r>
          </a:p>
          <a:p>
            <a:r>
              <a:rPr lang="en-US" dirty="0"/>
              <a:t>Go over website.</a:t>
            </a:r>
          </a:p>
          <a:p>
            <a:r>
              <a:rPr lang="en-US" dirty="0"/>
              <a:t>Section that goes into detail about the neural network model.</a:t>
            </a:r>
          </a:p>
          <a:p>
            <a:r>
              <a:rPr lang="en-US" dirty="0"/>
              <a:t>Section with a description of each of the bees.</a:t>
            </a:r>
          </a:p>
          <a:p>
            <a:r>
              <a:rPr lang="en-US" dirty="0"/>
              <a:t>Footer with everyone in the class.</a:t>
            </a:r>
          </a:p>
          <a:p>
            <a:r>
              <a:rPr lang="en-US" dirty="0"/>
              <a:t>If we upload a picture of a bee the model should predict what type of bee it is and tell us how confident it 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031A63-F96B-45AB-ADC7-906AC160282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222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48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0802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18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364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35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269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0365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70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7724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2500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5/11/2022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112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5/11/2022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29405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Relationship Id="rId9" Type="http://schemas.microsoft.com/office/2007/relationships/hdphoto" Target="../media/hdphoto2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172.16.128.3:12345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E5B79A0-69AD-4CBD-897F-32C7A2BA2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53E6A151-C18B-A441-7537-F9395BC86D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84" r="-1" b="-1"/>
          <a:stretch/>
        </p:blipFill>
        <p:spPr>
          <a:xfrm>
            <a:off x="21" y="-1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C2F33EB-E7CB-4EE9-BBBF-D632F5C00E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5D12016-6EE5-4F4A-BC99-A56493E60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87507"/>
            <a:ext cx="12191999" cy="5070562"/>
          </a:xfrm>
          <a:prstGeom prst="rect">
            <a:avLst/>
          </a:prstGeom>
          <a:gradFill flip="none" rotWithShape="1">
            <a:gsLst>
              <a:gs pos="50000">
                <a:srgbClr val="000000">
                  <a:alpha val="37000"/>
                </a:srgbClr>
              </a:gs>
              <a:gs pos="80000">
                <a:srgbClr val="000000">
                  <a:alpha val="22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15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69857B-0422-C7B2-BBDD-1FD013BA6B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98836" y="2589922"/>
            <a:ext cx="7594326" cy="1250902"/>
          </a:xfrm>
        </p:spPr>
        <p:txBody>
          <a:bodyPr anchor="b">
            <a:normAutofit/>
          </a:bodyPr>
          <a:lstStyle/>
          <a:p>
            <a:pPr algn="ctr"/>
            <a:r>
              <a:rPr lang="en-US" sz="6000" dirty="0">
                <a:ln>
                  <a:solidFill>
                    <a:schemeClr val="bg1"/>
                  </a:solidFill>
                </a:ln>
                <a:solidFill>
                  <a:srgbClr val="FFFFFF"/>
                </a:solidFill>
                <a:effectLst>
                  <a:glow rad="101600">
                    <a:schemeClr val="tx2">
                      <a:alpha val="60000"/>
                    </a:schemeClr>
                  </a:glow>
                </a:effectLst>
              </a:rPr>
              <a:t>Bees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C7E37-EA55-7A30-92D0-3AEEEBF4E6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04585" y="4946351"/>
            <a:ext cx="3782828" cy="516069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solidFill>
                  <a:srgbClr val="FFFFFF"/>
                </a:solidFill>
              </a:rPr>
              <a:t>Logan Morrill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270B3E-3C96-4381-9F21-EC83F1E1A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71DF4C0-7A22-4E59-9E9C-BD2E245364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116708" y="4316888"/>
            <a:ext cx="1958585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Bombus Pascuorum png images | PNGWing">
            <a:extLst>
              <a:ext uri="{FF2B5EF4-FFF2-40B4-BE49-F238E27FC236}">
                <a16:creationId xmlns:a16="http://schemas.microsoft.com/office/drawing/2014/main" id="{7C2EF7D0-38C3-9210-26AD-D3DA2CB26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944" r="95278">
                        <a14:foregroundMark x1="9722" y1="30000" x2="6389" y2="30000"/>
                        <a14:foregroundMark x1="88333" y1="30278" x2="95278" y2="30278"/>
                        <a14:foregroundMark x1="1944" y1="29722" x2="1944" y2="2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487" y="3389572"/>
            <a:ext cx="3429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ee, Western Honey Bee, Bumblebee, Beekeeper, Beekeeping, Insect, Honeybee,  Megachilidae transparent background PNG clipart | HiClipart">
            <a:extLst>
              <a:ext uri="{FF2B5EF4-FFF2-40B4-BE49-F238E27FC236}">
                <a16:creationId xmlns:a16="http://schemas.microsoft.com/office/drawing/2014/main" id="{77574115-0FD4-BEB5-BDB4-3E89D63E1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7703" b="91884" l="10000" r="91250">
                        <a14:foregroundMark x1="83750" y1="26823" x2="89750" y2="24072"/>
                        <a14:foregroundMark x1="89750" y1="24072" x2="90250" y2="24072"/>
                        <a14:foregroundMark x1="67500" y1="11142" x2="67250" y2="7703"/>
                        <a14:foregroundMark x1="90128" y1="35278" x2="91250" y2="35213"/>
                        <a14:foregroundMark x1="58500" y1="90371" x2="59000" y2="91884"/>
                        <a14:backgroundMark x1="88500" y1="35351" x2="90000" y2="35488"/>
                        <a14:backgroundMark x1="48375" y1="93122" x2="41375" y2="78404"/>
                        <a14:backgroundMark x1="41375" y1="78404" x2="40000" y2="86107"/>
                        <a14:backgroundMark x1="40000" y1="86107" x2="48000" y2="93398"/>
                        <a14:backgroundMark x1="9750" y1="44429" x2="15750" y2="49794"/>
                        <a14:backgroundMark x1="15750" y1="49794" x2="28250" y2="56259"/>
                        <a14:backgroundMark x1="28250" y1="56259" x2="12500" y2="52820"/>
                        <a14:backgroundMark x1="12500" y1="52820" x2="10000" y2="45805"/>
                        <a14:backgroundMark x1="10000" y1="45805" x2="17375" y2="5116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8729048" y="-126791"/>
            <a:ext cx="3085439" cy="2803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3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0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0" fill="hold">
                                          <p:stCondLst>
                                            <p:cond delay="20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0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0" fill="hold">
                                          <p:stCondLst>
                                            <p:cond delay="60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0" fill="hold">
                                          <p:stCondLst>
                                            <p:cond delay="800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6">
            <a:extLst>
              <a:ext uri="{FF2B5EF4-FFF2-40B4-BE49-F238E27FC236}">
                <a16:creationId xmlns:a16="http://schemas.microsoft.com/office/drawing/2014/main" id="{BEF13CA6-62BA-4542-A666-34CE885F3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4EAD89-7A5D-284A-ECE0-FE0649E0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3686" y="717365"/>
            <a:ext cx="3838581" cy="1360898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Data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B7D92D-3758-2ED6-9A65-1C50D8FF1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4112" y="2332028"/>
            <a:ext cx="5612297" cy="3840172"/>
          </a:xfrm>
        </p:spPr>
        <p:txBody>
          <a:bodyPr anchor="ctr">
            <a:normAutofit/>
          </a:bodyPr>
          <a:lstStyle/>
          <a:p>
            <a:r>
              <a:rPr lang="en-US" dirty="0"/>
              <a:t>Tasked with gathering 1000 carpenter bee images</a:t>
            </a:r>
          </a:p>
          <a:p>
            <a:r>
              <a:rPr lang="en-US" dirty="0"/>
              <a:t>Web scraped bee images using python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Used selenium’s  Chrome Driver</a:t>
            </a:r>
          </a:p>
        </p:txBody>
      </p:sp>
      <p:pic>
        <p:nvPicPr>
          <p:cNvPr id="5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794B2DF-EC0D-1D61-2E2B-F252EF7C7F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521" r="22382"/>
          <a:stretch/>
        </p:blipFill>
        <p:spPr>
          <a:xfrm>
            <a:off x="-5622" y="10"/>
            <a:ext cx="4650449" cy="5306086"/>
          </a:xfrm>
          <a:custGeom>
            <a:avLst/>
            <a:gdLst/>
            <a:ahLst/>
            <a:cxnLst/>
            <a:rect l="l" t="t" r="r" b="b"/>
            <a:pathLst>
              <a:path w="4650449" h="5306096">
                <a:moveTo>
                  <a:pt x="0" y="0"/>
                </a:moveTo>
                <a:lnTo>
                  <a:pt x="4650449" y="0"/>
                </a:lnTo>
                <a:lnTo>
                  <a:pt x="0" y="530609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84F9331-AAD1-AC80-4EFF-1B136675D5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191" r="47931" b="-1"/>
          <a:stretch/>
        </p:blipFill>
        <p:spPr>
          <a:xfrm>
            <a:off x="7541552" y="1551904"/>
            <a:ext cx="4650449" cy="5306096"/>
          </a:xfrm>
          <a:custGeom>
            <a:avLst/>
            <a:gdLst/>
            <a:ahLst/>
            <a:cxnLst/>
            <a:rect l="l" t="t" r="r" b="b"/>
            <a:pathLst>
              <a:path w="4650449" h="5306096">
                <a:moveTo>
                  <a:pt x="4650449" y="0"/>
                </a:moveTo>
                <a:lnTo>
                  <a:pt x="4650449" y="5306096"/>
                </a:lnTo>
                <a:lnTo>
                  <a:pt x="0" y="530609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66349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1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54CDAB-0900-CA04-4D38-DD5B91887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76" r="23905" b="-1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7" name="Freeform: Shape 13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EDAE3E-37D9-DCB5-5D3A-64B38427F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4188" y="872937"/>
            <a:ext cx="3611880" cy="1360898"/>
          </a:xfrm>
        </p:spPr>
        <p:txBody>
          <a:bodyPr>
            <a:normAutofit/>
          </a:bodyPr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D97D7-E736-5523-CC0D-FD01A3F572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6903" y="2233835"/>
            <a:ext cx="4118906" cy="3840171"/>
          </a:xfrm>
        </p:spPr>
        <p:txBody>
          <a:bodyPr>
            <a:normAutofit/>
          </a:bodyPr>
          <a:lstStyle/>
          <a:p>
            <a:pPr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Ran a script to detect then delete duplicate images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Removed 375 duplicates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Manually removed unfit images</a:t>
            </a:r>
          </a:p>
          <a:p>
            <a:pPr rtl="0" fontAlgn="base"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802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DECCB-2878-42FC-A73E-D0DAFA65E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Labeling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F8C993-DF8B-241F-C193-BF99C0735B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551" y="2233833"/>
            <a:ext cx="5107448" cy="3567118"/>
          </a:xfrm>
        </p:spPr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LabelBox</a:t>
            </a:r>
            <a:r>
              <a:rPr lang="en-US" dirty="0"/>
              <a:t> allowed us to manually identity bee type and location in each image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/>
              <a:t>Tedious and time-consuming process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86F66-8FB3-19FB-F3A8-A543B3506E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6344" y="244865"/>
            <a:ext cx="5816843" cy="31432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59792B1-7F2C-7E0B-BDB5-C779AB537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6342" y="3380136"/>
            <a:ext cx="2676397" cy="23814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3BC10D-308F-02FA-7442-7077A90C8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8240" y="3380136"/>
            <a:ext cx="3244948" cy="242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91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0F27A44-3AB4-D2BE-05F4-2A7E1C254D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683"/>
          <a:stretch/>
        </p:blipFill>
        <p:spPr bwMode="auto"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4F6452-3C8C-5E3C-A631-8860E7C89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 dirty="0"/>
              <a:t>Data Merging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9C246-1CDA-1D09-21E8-2E797DB9ED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778" y="2233835"/>
            <a:ext cx="4118906" cy="3840171"/>
          </a:xfrm>
        </p:spPr>
        <p:txBody>
          <a:bodyPr>
            <a:normAutofit/>
          </a:bodyPr>
          <a:lstStyle/>
          <a:p>
            <a:r>
              <a:rPr lang="en-US" dirty="0"/>
              <a:t>I focused on carpenter bee images</a:t>
            </a:r>
          </a:p>
          <a:p>
            <a:r>
              <a:rPr lang="en-US" dirty="0"/>
              <a:t>Haleigh focused on honeybee images</a:t>
            </a:r>
          </a:p>
          <a:p>
            <a:r>
              <a:rPr lang="en-US" dirty="0"/>
              <a:t>Hannah focused on bumble bee images</a:t>
            </a:r>
          </a:p>
          <a:p>
            <a:r>
              <a:rPr lang="en-US" dirty="0"/>
              <a:t>Combined data using python</a:t>
            </a:r>
          </a:p>
          <a:p>
            <a:pPr marL="0" indent="0">
              <a:buNone/>
            </a:pPr>
            <a:r>
              <a:rPr lang="en-US" dirty="0"/>
              <a:t>to train </a:t>
            </a:r>
          </a:p>
        </p:txBody>
      </p:sp>
    </p:spTree>
    <p:extLst>
      <p:ext uri="{BB962C8B-B14F-4D97-AF65-F5344CB8AC3E}">
        <p14:creationId xmlns:p14="http://schemas.microsoft.com/office/powerpoint/2010/main" val="17208726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85B57F6-59DE-4274-A37C-F47FE4E42E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7E6B2D-68C0-4044-FCBC-0E945C43C5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39"/>
          <a:stretch/>
        </p:blipFill>
        <p:spPr>
          <a:xfrm>
            <a:off x="3093268" y="10"/>
            <a:ext cx="9098732" cy="6857990"/>
          </a:xfrm>
          <a:custGeom>
            <a:avLst/>
            <a:gdLst/>
            <a:ahLst/>
            <a:cxnLst/>
            <a:rect l="l" t="t" r="r" b="b"/>
            <a:pathLst>
              <a:path w="9098732" h="6858000">
                <a:moveTo>
                  <a:pt x="6010592" y="0"/>
                </a:moveTo>
                <a:lnTo>
                  <a:pt x="8235629" y="4"/>
                </a:lnTo>
                <a:cubicBezTo>
                  <a:pt x="8235629" y="3"/>
                  <a:pt x="8235630" y="3"/>
                  <a:pt x="8235630" y="2"/>
                </a:cubicBezTo>
                <a:lnTo>
                  <a:pt x="9098732" y="0"/>
                </a:lnTo>
                <a:lnTo>
                  <a:pt x="909873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close/>
              </a:path>
            </a:pathLst>
          </a:cu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8C63406-9171-4282-BAAB-2DDC6831F0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295" y="-2"/>
            <a:ext cx="8239927" cy="6858000"/>
          </a:xfrm>
          <a:custGeom>
            <a:avLst/>
            <a:gdLst>
              <a:gd name="connsiteX0" fmla="*/ 6010593 w 8239927"/>
              <a:gd name="connsiteY0" fmla="*/ 0 h 6858000"/>
              <a:gd name="connsiteX1" fmla="*/ 8239927 w 8239927"/>
              <a:gd name="connsiteY1" fmla="*/ 0 h 6858000"/>
              <a:gd name="connsiteX2" fmla="*/ 2229335 w 8239927"/>
              <a:gd name="connsiteY2" fmla="*/ 6858000 h 6858000"/>
              <a:gd name="connsiteX3" fmla="*/ 0 w 8239927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9927" h="6858000">
                <a:moveTo>
                  <a:pt x="6010593" y="0"/>
                </a:moveTo>
                <a:lnTo>
                  <a:pt x="8239927" y="0"/>
                </a:lnTo>
                <a:lnTo>
                  <a:pt x="222933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3CCE9-BD04-1195-1961-5F009CB72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872937"/>
            <a:ext cx="5920740" cy="1360898"/>
          </a:xfrm>
        </p:spPr>
        <p:txBody>
          <a:bodyPr>
            <a:normAutofit/>
          </a:bodyPr>
          <a:lstStyle/>
          <a:p>
            <a:r>
              <a:rPr lang="en-US"/>
              <a:t>Neural Network Training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F245C5-65F4-3D75-D082-6E677D33AF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2" y="2332029"/>
            <a:ext cx="4118906" cy="3840171"/>
          </a:xfrm>
        </p:spPr>
        <p:txBody>
          <a:bodyPr>
            <a:normAutofit/>
          </a:bodyPr>
          <a:lstStyle/>
          <a:p>
            <a:pPr fontAlgn="base">
              <a:spcAft>
                <a:spcPts val="0"/>
              </a:spcAft>
            </a:pPr>
            <a:r>
              <a:rPr lang="en-US"/>
              <a:t>Split the data into a training and test set in python</a:t>
            </a:r>
          </a:p>
          <a:p>
            <a:pPr fontAlgn="base">
              <a:spcAft>
                <a:spcPts val="0"/>
              </a:spcAft>
            </a:pPr>
            <a:r>
              <a:rPr lang="en-US"/>
              <a:t>Trained model in Colab</a:t>
            </a:r>
          </a:p>
          <a:p>
            <a:pPr lvl="1" indent="-22860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200 epochs</a:t>
            </a:r>
          </a:p>
          <a:p>
            <a:pPr lvl="1" indent="-228600" fontAlgn="base"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/>
              <a:t>500 epochs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9257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72BFA-09A4-5484-CF63-C97F0DC15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69007-095E-DDE3-89F7-B4F17D4140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153957"/>
            <a:ext cx="3956538" cy="3831108"/>
          </a:xfrm>
        </p:spPr>
        <p:txBody>
          <a:bodyPr>
            <a:normAutofit/>
          </a:bodyPr>
          <a:lstStyle/>
          <a:p>
            <a:r>
              <a:rPr lang="en-US" dirty="0"/>
              <a:t>Training loss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Still decreasing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Possibly leveled off at ~400</a:t>
            </a:r>
          </a:p>
          <a:p>
            <a:r>
              <a:rPr lang="en-US" dirty="0"/>
              <a:t>Validation loss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Leveled off at ~300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Increasing after 300</a:t>
            </a:r>
          </a:p>
          <a:p>
            <a:r>
              <a:rPr lang="en-US" dirty="0"/>
              <a:t>Overfitting</a:t>
            </a:r>
          </a:p>
          <a:p>
            <a:pPr marL="514350" lvl="1" indent="-285750">
              <a:buFont typeface="Arial" panose="020B0604020202020204" pitchFamily="34" charset="0"/>
              <a:buChar char="•"/>
            </a:pPr>
            <a:r>
              <a:rPr lang="en-US" dirty="0"/>
              <a:t>Validation increasing while training decreasing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5507B1-2190-8EDE-BEC6-BAED5AEC94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6020" y="623871"/>
            <a:ext cx="3173689" cy="39911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2C4151-6D4F-5E12-FC3A-57F27194B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7858" y="609808"/>
            <a:ext cx="3235031" cy="401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9433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26993-64C4-09B7-0455-9573BF36CA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41" y="968188"/>
            <a:ext cx="3478306" cy="1534586"/>
          </a:xfrm>
        </p:spPr>
        <p:txBody>
          <a:bodyPr>
            <a:normAutofit/>
          </a:bodyPr>
          <a:lstStyle/>
          <a:p>
            <a:pPr algn="ctr"/>
            <a:r>
              <a:rPr lang="en-US" sz="4400" dirty="0"/>
              <a:t>Confusion Matrix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7B7008-4BED-D029-863C-F8A0491FADB0}"/>
              </a:ext>
            </a:extLst>
          </p:cNvPr>
          <p:cNvSpPr txBox="1"/>
          <p:nvPr/>
        </p:nvSpPr>
        <p:spPr>
          <a:xfrm>
            <a:off x="748553" y="2879291"/>
            <a:ext cx="297628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True Positive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Honeybee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Bumble Bee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High False Positive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US" sz="2000" dirty="0"/>
              <a:t>Carpenter Bee</a:t>
            </a:r>
          </a:p>
          <a:p>
            <a:pPr lvl="1"/>
            <a:endParaRPr lang="en-US" sz="2000" dirty="0"/>
          </a:p>
        </p:txBody>
      </p:sp>
      <p:pic>
        <p:nvPicPr>
          <p:cNvPr id="16" name="Content Placeholder 5" descr="Confusion Matrix">
            <a:extLst>
              <a:ext uri="{FF2B5EF4-FFF2-40B4-BE49-F238E27FC236}">
                <a16:creationId xmlns:a16="http://schemas.microsoft.com/office/drawing/2014/main" id="{309E7526-267E-531E-8707-16872CB15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7" r="7387"/>
          <a:stretch/>
        </p:blipFill>
        <p:spPr>
          <a:xfrm>
            <a:off x="4303060" y="159915"/>
            <a:ext cx="7637929" cy="6538170"/>
          </a:xfrm>
        </p:spPr>
      </p:pic>
    </p:spTree>
    <p:extLst>
      <p:ext uri="{BB962C8B-B14F-4D97-AF65-F5344CB8AC3E}">
        <p14:creationId xmlns:p14="http://schemas.microsoft.com/office/powerpoint/2010/main" val="1384229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A8D60-E3FB-7BA5-325C-3CF8E2269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Website Demonstration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6E46E5-FBAB-1F1E-AE3E-B10AEE222B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Created website to highlight model</a:t>
            </a:r>
          </a:p>
          <a:p>
            <a:r>
              <a:rPr lang="en-US" dirty="0"/>
              <a:t>User inputs bee image into website</a:t>
            </a:r>
          </a:p>
          <a:p>
            <a:r>
              <a:rPr lang="en-US" dirty="0"/>
              <a:t>Results are displayed in website</a:t>
            </a:r>
          </a:p>
          <a:p>
            <a:r>
              <a:rPr lang="en-US">
                <a:hlinkClick r:id="rId3"/>
              </a:rPr>
              <a:t>http://172.16.128.3:12345/#</a:t>
            </a:r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895960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AnalogousFromDarkSeedLeftStep">
      <a:dk1>
        <a:srgbClr val="000000"/>
      </a:dk1>
      <a:lt1>
        <a:srgbClr val="FFFFFF"/>
      </a:lt1>
      <a:dk2>
        <a:srgbClr val="1A1E2F"/>
      </a:dk2>
      <a:lt2>
        <a:srgbClr val="F0F3F1"/>
      </a:lt2>
      <a:accent1>
        <a:srgbClr val="DD33CC"/>
      </a:accent1>
      <a:accent2>
        <a:srgbClr val="9521CB"/>
      </a:accent2>
      <a:accent3>
        <a:srgbClr val="6033DD"/>
      </a:accent3>
      <a:accent4>
        <a:srgbClr val="233DCC"/>
      </a:accent4>
      <a:accent5>
        <a:srgbClr val="3394DD"/>
      </a:accent5>
      <a:accent6>
        <a:srgbClr val="1FBFC2"/>
      </a:accent6>
      <a:hlink>
        <a:srgbClr val="3F73BF"/>
      </a:hlink>
      <a:folHlink>
        <a:srgbClr val="7F7F7F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393</TotalTime>
  <Words>1019</Words>
  <Application>Microsoft Office PowerPoint</Application>
  <PresentationFormat>Widescreen</PresentationFormat>
  <Paragraphs>118</Paragraphs>
  <Slides>9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Walbaum Display</vt:lpstr>
      <vt:lpstr>Wingdings</vt:lpstr>
      <vt:lpstr>RegattaVTI</vt:lpstr>
      <vt:lpstr>Bees Project</vt:lpstr>
      <vt:lpstr>Data Collection</vt:lpstr>
      <vt:lpstr>Data Cleaning</vt:lpstr>
      <vt:lpstr>Data Labeling</vt:lpstr>
      <vt:lpstr>Data Merging</vt:lpstr>
      <vt:lpstr>Neural Network Training</vt:lpstr>
      <vt:lpstr>Model Evaluation</vt:lpstr>
      <vt:lpstr>Confusion Matrix</vt:lpstr>
      <vt:lpstr>Website Demonstration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Morrill, Logan</dc:creator>
  <cp:lastModifiedBy>Morrill, Logan</cp:lastModifiedBy>
  <cp:revision>206</cp:revision>
  <dcterms:created xsi:type="dcterms:W3CDTF">2022-05-10T14:52:00Z</dcterms:created>
  <dcterms:modified xsi:type="dcterms:W3CDTF">2022-05-11T19:03:29Z</dcterms:modified>
</cp:coreProperties>
</file>